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19" autoAdjust="0"/>
    <p:restoredTop sz="94660"/>
  </p:normalViewPr>
  <p:slideViewPr>
    <p:cSldViewPr>
      <p:cViewPr varScale="1">
        <p:scale>
          <a:sx n="101" d="100"/>
          <a:sy n="101" d="100"/>
        </p:scale>
        <p:origin x="78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EA7FCE-AA76-41E4-A82E-D334538320C8}" type="datetimeFigureOut">
              <a:rPr lang="ru-RU" smtClean="0"/>
              <a:t>06.02.2018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6333A6-CD39-4B2C-9E4D-A205665B6B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903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333A6-CD39-4B2C-9E4D-A205665B6B4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963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333A6-CD39-4B2C-9E4D-A205665B6B4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963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333A6-CD39-4B2C-9E4D-A205665B6B4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963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763DE-BF07-4267-BDE8-E6AEBBAA5D67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2EFF0-89D8-4066-A9E9-8CF6DC29A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763DE-BF07-4267-BDE8-E6AEBBAA5D67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2EFF0-89D8-4066-A9E9-8CF6DC29A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763DE-BF07-4267-BDE8-E6AEBBAA5D67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2EFF0-89D8-4066-A9E9-8CF6DC29A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763DE-BF07-4267-BDE8-E6AEBBAA5D67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2EFF0-89D8-4066-A9E9-8CF6DC29A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763DE-BF07-4267-BDE8-E6AEBBAA5D67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2EFF0-89D8-4066-A9E9-8CF6DC29A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763DE-BF07-4267-BDE8-E6AEBBAA5D67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2EFF0-89D8-4066-A9E9-8CF6DC29A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763DE-BF07-4267-BDE8-E6AEBBAA5D67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2EFF0-89D8-4066-A9E9-8CF6DC29A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763DE-BF07-4267-BDE8-E6AEBBAA5D67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2EFF0-89D8-4066-A9E9-8CF6DC29A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763DE-BF07-4267-BDE8-E6AEBBAA5D67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2EFF0-89D8-4066-A9E9-8CF6DC29A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763DE-BF07-4267-BDE8-E6AEBBAA5D67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2EFF0-89D8-4066-A9E9-8CF6DC29A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763DE-BF07-4267-BDE8-E6AEBBAA5D67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2EFF0-89D8-4066-A9E9-8CF6DC29A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763DE-BF07-4267-BDE8-E6AEBBAA5D67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2EFF0-89D8-4066-A9E9-8CF6DC29A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88024" y="193348"/>
            <a:ext cx="380463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1</a:t>
            </a:r>
            <a: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pPr algn="r"/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Регламенту автоматизации процессов НИУ ВШЭ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582170" y="2708920"/>
            <a:ext cx="60943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Шаблон архитектуры информационной системы 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схема обмена данными с другими информационными системами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22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547664" y="526034"/>
            <a:ext cx="9380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- сервер БД</a:t>
            </a:r>
            <a:endParaRPr lang="ru-RU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4381621" y="884432"/>
            <a:ext cx="14285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- файловый сервер</a:t>
            </a:r>
            <a:endParaRPr lang="ru-RU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1511038" y="2243183"/>
            <a:ext cx="15872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- сервер приложений</a:t>
            </a:r>
            <a:endParaRPr lang="ru-RU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4211960" y="2069567"/>
            <a:ext cx="22837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- рабочая станция пользователя</a:t>
            </a:r>
            <a:endParaRPr lang="ru-RU" sz="1200" dirty="0"/>
          </a:p>
        </p:txBody>
      </p:sp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66525" y="1816180"/>
            <a:ext cx="862114" cy="850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Скругленный прямоугольник 27"/>
          <p:cNvSpPr/>
          <p:nvPr/>
        </p:nvSpPr>
        <p:spPr>
          <a:xfrm>
            <a:off x="3302425" y="1700808"/>
            <a:ext cx="369476" cy="246318"/>
          </a:xfrm>
          <a:prstGeom prst="roundRect">
            <a:avLst/>
          </a:prstGeom>
          <a:solidFill>
            <a:srgbClr val="FFFFFF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700" dirty="0" smtClean="0">
                <a:solidFill>
                  <a:schemeClr val="tx2"/>
                </a:solidFill>
              </a:rPr>
              <a:t>ПО, версия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203848" y="2636912"/>
            <a:ext cx="978453" cy="189977"/>
          </a:xfrm>
          <a:prstGeom prst="roundRect">
            <a:avLst/>
          </a:prstGeom>
          <a:solidFill>
            <a:srgbClr val="FFFFFF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>
                <a:solidFill>
                  <a:schemeClr val="tx2"/>
                </a:solidFill>
              </a:rPr>
              <a:t>Server name</a:t>
            </a:r>
            <a:r>
              <a:rPr lang="ru-RU" sz="700" dirty="0">
                <a:solidFill>
                  <a:schemeClr val="tx2"/>
                </a:solidFill>
              </a:rPr>
              <a:t>:</a:t>
            </a:r>
          </a:p>
          <a:p>
            <a:pPr algn="ctr"/>
            <a:r>
              <a:rPr lang="ru-RU" sz="700" dirty="0" smtClean="0">
                <a:solidFill>
                  <a:schemeClr val="tx2"/>
                </a:solidFill>
              </a:rPr>
              <a:t>Доменное имя</a:t>
            </a:r>
          </a:p>
        </p:txBody>
      </p:sp>
      <p:grpSp>
        <p:nvGrpSpPr>
          <p:cNvPr id="30" name="Группа 9"/>
          <p:cNvGrpSpPr/>
          <p:nvPr/>
        </p:nvGrpSpPr>
        <p:grpSpPr>
          <a:xfrm>
            <a:off x="502926" y="1748419"/>
            <a:ext cx="864096" cy="980979"/>
            <a:chOff x="251520" y="5445224"/>
            <a:chExt cx="985837" cy="1119187"/>
          </a:xfrm>
        </p:grpSpPr>
        <p:pic>
          <p:nvPicPr>
            <p:cNvPr id="31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1520" y="5445224"/>
              <a:ext cx="985837" cy="1119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" name="Скругленный прямоугольник 31"/>
            <p:cNvSpPr/>
            <p:nvPr/>
          </p:nvSpPr>
          <p:spPr>
            <a:xfrm>
              <a:off x="718252" y="6230621"/>
              <a:ext cx="432048" cy="216024"/>
            </a:xfrm>
            <a:prstGeom prst="roundRect">
              <a:avLst/>
            </a:prstGeom>
            <a:solidFill>
              <a:schemeClr val="bg1"/>
            </a:solidFill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>
                  <a:solidFill>
                    <a:schemeClr val="tx1"/>
                  </a:solidFill>
                </a:rPr>
                <a:t>App</a:t>
              </a:r>
              <a:endParaRPr lang="ru-RU" sz="700" dirty="0">
                <a:solidFill>
                  <a:schemeClr val="tx1"/>
                </a:solidFill>
              </a:endParaRPr>
            </a:p>
          </p:txBody>
        </p:sp>
      </p:grpSp>
      <p:sp>
        <p:nvSpPr>
          <p:cNvPr id="33" name="Скругленный прямоугольник 32"/>
          <p:cNvSpPr/>
          <p:nvPr/>
        </p:nvSpPr>
        <p:spPr>
          <a:xfrm>
            <a:off x="410901" y="2712960"/>
            <a:ext cx="1172145" cy="191932"/>
          </a:xfrm>
          <a:prstGeom prst="roundRect">
            <a:avLst/>
          </a:prstGeom>
          <a:solidFill>
            <a:srgbClr val="FFFFFF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>
                <a:solidFill>
                  <a:schemeClr val="tx2"/>
                </a:solidFill>
              </a:rPr>
              <a:t>Server name</a:t>
            </a:r>
            <a:r>
              <a:rPr lang="ru-RU" sz="700" dirty="0">
                <a:solidFill>
                  <a:schemeClr val="tx2"/>
                </a:solidFill>
              </a:rPr>
              <a:t>:</a:t>
            </a:r>
          </a:p>
          <a:p>
            <a:pPr algn="ctr"/>
            <a:r>
              <a:rPr lang="ru-RU" sz="700" dirty="0" smtClean="0">
                <a:solidFill>
                  <a:schemeClr val="tx2"/>
                </a:solidFill>
              </a:rPr>
              <a:t>Доменное имя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51334" y="1775400"/>
            <a:ext cx="373280" cy="248854"/>
          </a:xfrm>
          <a:prstGeom prst="roundRect">
            <a:avLst/>
          </a:prstGeom>
          <a:solidFill>
            <a:srgbClr val="FFFFFF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700" dirty="0" smtClean="0">
                <a:solidFill>
                  <a:schemeClr val="tx2"/>
                </a:solidFill>
              </a:rPr>
              <a:t>ПО, версия</a:t>
            </a:r>
          </a:p>
        </p:txBody>
      </p:sp>
      <p:grpSp>
        <p:nvGrpSpPr>
          <p:cNvPr id="35" name="Группа 34"/>
          <p:cNvGrpSpPr/>
          <p:nvPr/>
        </p:nvGrpSpPr>
        <p:grpSpPr>
          <a:xfrm>
            <a:off x="3229494" y="332656"/>
            <a:ext cx="1224136" cy="1178347"/>
            <a:chOff x="2729776" y="714258"/>
            <a:chExt cx="1700493" cy="1636888"/>
          </a:xfrm>
        </p:grpSpPr>
        <p:pic>
          <p:nvPicPr>
            <p:cNvPr id="36" name="Picture 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906048" y="714258"/>
              <a:ext cx="1081657" cy="13724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" name="Скругленный прямоугольник 36"/>
            <p:cNvSpPr/>
            <p:nvPr/>
          </p:nvSpPr>
          <p:spPr>
            <a:xfrm>
              <a:off x="2729776" y="2079241"/>
              <a:ext cx="1700493" cy="271905"/>
            </a:xfrm>
            <a:prstGeom prst="roundRect">
              <a:avLst/>
            </a:prstGeom>
            <a:solidFill>
              <a:srgbClr val="FFFF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>
                  <a:solidFill>
                    <a:schemeClr val="tx2"/>
                  </a:solidFill>
                </a:rPr>
                <a:t>Server name</a:t>
              </a:r>
              <a:r>
                <a:rPr lang="ru-RU" sz="700" dirty="0">
                  <a:solidFill>
                    <a:schemeClr val="tx2"/>
                  </a:solidFill>
                </a:rPr>
                <a:t>:</a:t>
              </a:r>
            </a:p>
            <a:p>
              <a:pPr algn="ctr"/>
              <a:r>
                <a:rPr lang="ru-RU" sz="700" dirty="0" smtClean="0">
                  <a:solidFill>
                    <a:schemeClr val="tx2"/>
                  </a:solidFill>
                </a:rPr>
                <a:t>Доменное имя</a:t>
              </a:r>
              <a:endParaRPr lang="ru-RU" sz="700" dirty="0">
                <a:solidFill>
                  <a:schemeClr val="tx2"/>
                </a:solidFill>
              </a:endParaRPr>
            </a:p>
          </p:txBody>
        </p:sp>
      </p:grp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6399" y="229129"/>
            <a:ext cx="750304" cy="92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6398" y="209049"/>
            <a:ext cx="763781" cy="941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Скругленный прямоугольник 42"/>
          <p:cNvSpPr/>
          <p:nvPr/>
        </p:nvSpPr>
        <p:spPr>
          <a:xfrm>
            <a:off x="366887" y="209845"/>
            <a:ext cx="432048" cy="254269"/>
          </a:xfrm>
          <a:prstGeom prst="roundRect">
            <a:avLst/>
          </a:prstGeom>
          <a:solidFill>
            <a:srgbClr val="FFFFFF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700" dirty="0" smtClean="0">
                <a:solidFill>
                  <a:schemeClr val="tx2"/>
                </a:solidFill>
              </a:rPr>
              <a:t>СУБД, версия</a:t>
            </a:r>
            <a:endParaRPr lang="ru-RU" sz="700" dirty="0">
              <a:solidFill>
                <a:schemeClr val="tx2"/>
              </a:solidFill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455700" y="1139838"/>
            <a:ext cx="1163972" cy="187576"/>
          </a:xfrm>
          <a:prstGeom prst="roundRect">
            <a:avLst/>
          </a:prstGeom>
          <a:solidFill>
            <a:srgbClr val="FFFFFF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>
                <a:solidFill>
                  <a:schemeClr val="tx2"/>
                </a:solidFill>
              </a:rPr>
              <a:t>Server name</a:t>
            </a:r>
            <a:r>
              <a:rPr lang="ru-RU" sz="700" dirty="0">
                <a:solidFill>
                  <a:schemeClr val="tx2"/>
                </a:solidFill>
              </a:rPr>
              <a:t>:</a:t>
            </a:r>
          </a:p>
          <a:p>
            <a:pPr algn="ctr"/>
            <a:r>
              <a:rPr lang="ru-RU" sz="700" dirty="0" smtClean="0">
                <a:solidFill>
                  <a:schemeClr val="tx2"/>
                </a:solidFill>
              </a:rPr>
              <a:t>Доменное имя </a:t>
            </a:r>
          </a:p>
        </p:txBody>
      </p:sp>
      <p:sp>
        <p:nvSpPr>
          <p:cNvPr id="41" name="Овал 40"/>
          <p:cNvSpPr/>
          <p:nvPr/>
        </p:nvSpPr>
        <p:spPr>
          <a:xfrm>
            <a:off x="843414" y="188640"/>
            <a:ext cx="625233" cy="274958"/>
          </a:xfrm>
          <a:prstGeom prst="ellipse">
            <a:avLst/>
          </a:prstGeom>
          <a:solidFill>
            <a:srgbClr val="FFFFFF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700" dirty="0" smtClean="0">
                <a:solidFill>
                  <a:schemeClr val="tx2"/>
                </a:solidFill>
              </a:rPr>
              <a:t>Схема</a:t>
            </a:r>
          </a:p>
        </p:txBody>
      </p:sp>
      <p:grpSp>
        <p:nvGrpSpPr>
          <p:cNvPr id="54" name="Группа 53"/>
          <p:cNvGrpSpPr/>
          <p:nvPr/>
        </p:nvGrpSpPr>
        <p:grpSpPr>
          <a:xfrm>
            <a:off x="366887" y="3410703"/>
            <a:ext cx="1139316" cy="1306247"/>
            <a:chOff x="1907704" y="970625"/>
            <a:chExt cx="1139316" cy="1306247"/>
          </a:xfrm>
        </p:grpSpPr>
        <p:grpSp>
          <p:nvGrpSpPr>
            <p:cNvPr id="55" name="Группа 75"/>
            <p:cNvGrpSpPr/>
            <p:nvPr/>
          </p:nvGrpSpPr>
          <p:grpSpPr>
            <a:xfrm>
              <a:off x="1907704" y="1052736"/>
              <a:ext cx="1139316" cy="1224136"/>
              <a:chOff x="611560" y="980728"/>
              <a:chExt cx="1139316" cy="1224136"/>
            </a:xfrm>
          </p:grpSpPr>
          <p:grpSp>
            <p:nvGrpSpPr>
              <p:cNvPr id="58" name="Группа 69"/>
              <p:cNvGrpSpPr/>
              <p:nvPr/>
            </p:nvGrpSpPr>
            <p:grpSpPr>
              <a:xfrm>
                <a:off x="611560" y="980728"/>
                <a:ext cx="864096" cy="980979"/>
                <a:chOff x="1979712" y="980728"/>
                <a:chExt cx="864096" cy="980979"/>
              </a:xfrm>
            </p:grpSpPr>
            <p:pic>
              <p:nvPicPr>
                <p:cNvPr id="60" name="Picture 2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1979712" y="980728"/>
                  <a:ext cx="864096" cy="9809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61" name="Овал 60"/>
                <p:cNvSpPr/>
                <p:nvPr/>
              </p:nvSpPr>
              <p:spPr>
                <a:xfrm>
                  <a:off x="2411760" y="1700808"/>
                  <a:ext cx="216024" cy="216024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2700000" scaled="1"/>
                  <a:tileRect/>
                </a:gradFill>
                <a:ln w="15875">
                  <a:solidFill>
                    <a:schemeClr val="accent1"/>
                  </a:solidFill>
                </a:ln>
                <a:scene3d>
                  <a:camera prst="orthographicFront"/>
                  <a:lightRig rig="threePt" dir="t"/>
                </a:scene3d>
                <a:sp3d extrusionH="76200">
                  <a:bevelT w="6350"/>
                  <a:bevelB w="6350"/>
                  <a:extrusionClr>
                    <a:schemeClr val="tx2">
                      <a:lumMod val="60000"/>
                      <a:lumOff val="40000"/>
                    </a:schemeClr>
                  </a:extrusion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59" name="Скругленный прямоугольник 58"/>
              <p:cNvSpPr/>
              <p:nvPr/>
            </p:nvSpPr>
            <p:spPr>
              <a:xfrm>
                <a:off x="611560" y="1988840"/>
                <a:ext cx="1139316" cy="216024"/>
              </a:xfrm>
              <a:prstGeom prst="roundRect">
                <a:avLst/>
              </a:prstGeom>
              <a:solidFill>
                <a:srgbClr val="FFFFFF"/>
              </a:solidFill>
              <a:ln w="15875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800" dirty="0">
                    <a:solidFill>
                      <a:schemeClr val="tx2"/>
                    </a:solidFill>
                  </a:rPr>
                  <a:t>Server name</a:t>
                </a:r>
                <a:r>
                  <a:rPr lang="ru-RU" sz="800" dirty="0">
                    <a:solidFill>
                      <a:schemeClr val="tx2"/>
                    </a:solidFill>
                  </a:rPr>
                  <a:t>:</a:t>
                </a:r>
              </a:p>
              <a:p>
                <a:pPr algn="ctr"/>
                <a:r>
                  <a:rPr lang="ru-RU" sz="800" dirty="0" smtClean="0">
                    <a:solidFill>
                      <a:schemeClr val="tx2"/>
                    </a:solidFill>
                  </a:rPr>
                  <a:t>Доменное имя</a:t>
                </a:r>
              </a:p>
            </p:txBody>
          </p:sp>
        </p:grpSp>
        <p:sp>
          <p:nvSpPr>
            <p:cNvPr id="57" name="Скругленный прямоугольник 56"/>
            <p:cNvSpPr/>
            <p:nvPr/>
          </p:nvSpPr>
          <p:spPr>
            <a:xfrm>
              <a:off x="1951510" y="970625"/>
              <a:ext cx="373280" cy="248854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sz="800" dirty="0" smtClean="0">
                  <a:solidFill>
                    <a:schemeClr val="tx2"/>
                  </a:solidFill>
                </a:rPr>
                <a:t>ПО, версия</a:t>
              </a:r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1663031" y="3872081"/>
            <a:ext cx="10502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- </a:t>
            </a:r>
            <a:r>
              <a:rPr lang="en-US" sz="1200" dirty="0" smtClean="0"/>
              <a:t>WEB</a:t>
            </a:r>
            <a:r>
              <a:rPr lang="ru-RU" sz="1200" dirty="0" smtClean="0"/>
              <a:t> сервер</a:t>
            </a:r>
            <a:endParaRPr lang="ru-RU" sz="1200" dirty="0"/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3304091" y="336201"/>
            <a:ext cx="373280" cy="248854"/>
          </a:xfrm>
          <a:prstGeom prst="roundRect">
            <a:avLst/>
          </a:prstGeom>
          <a:solidFill>
            <a:srgbClr val="FFFFFF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700" dirty="0" smtClean="0">
                <a:solidFill>
                  <a:schemeClr val="tx2"/>
                </a:solidFill>
              </a:rPr>
              <a:t>ПО, версия</a:t>
            </a:r>
          </a:p>
        </p:txBody>
      </p:sp>
      <p:sp>
        <p:nvSpPr>
          <p:cNvPr id="70" name="Прямоугольник 69"/>
          <p:cNvSpPr/>
          <p:nvPr/>
        </p:nvSpPr>
        <p:spPr bwMode="auto">
          <a:xfrm>
            <a:off x="3705915" y="359119"/>
            <a:ext cx="541337" cy="35877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/>
            <a:r>
              <a:rPr lang="ru-RU" sz="600" dirty="0">
                <a:solidFill>
                  <a:schemeClr val="tx1"/>
                </a:solidFill>
              </a:rPr>
              <a:t>Каталоги для обмена файлами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434195" y="5583612"/>
            <a:ext cx="13883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- почтовый сервер</a:t>
            </a:r>
            <a:endParaRPr lang="ru-RU" sz="1200" dirty="0"/>
          </a:p>
        </p:txBody>
      </p:sp>
      <p:pic>
        <p:nvPicPr>
          <p:cNvPr id="7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083" y="5088848"/>
            <a:ext cx="864096" cy="980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" name="Скругленный прямоугольник 78"/>
          <p:cNvSpPr/>
          <p:nvPr/>
        </p:nvSpPr>
        <p:spPr>
          <a:xfrm>
            <a:off x="334058" y="6053389"/>
            <a:ext cx="1172145" cy="191932"/>
          </a:xfrm>
          <a:prstGeom prst="roundRect">
            <a:avLst/>
          </a:prstGeom>
          <a:solidFill>
            <a:srgbClr val="FFFFFF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>
                <a:solidFill>
                  <a:schemeClr val="tx2"/>
                </a:solidFill>
              </a:rPr>
              <a:t>Server name</a:t>
            </a:r>
            <a:r>
              <a:rPr lang="ru-RU" sz="700" dirty="0">
                <a:solidFill>
                  <a:schemeClr val="tx2"/>
                </a:solidFill>
              </a:rPr>
              <a:t>:</a:t>
            </a:r>
          </a:p>
          <a:p>
            <a:pPr algn="ctr"/>
            <a:r>
              <a:rPr lang="ru-RU" sz="700" dirty="0" smtClean="0">
                <a:solidFill>
                  <a:schemeClr val="tx2"/>
                </a:solidFill>
              </a:rPr>
              <a:t>Доменное имя</a:t>
            </a:r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374491" y="5115829"/>
            <a:ext cx="373280" cy="248854"/>
          </a:xfrm>
          <a:prstGeom prst="roundRect">
            <a:avLst/>
          </a:prstGeom>
          <a:solidFill>
            <a:srgbClr val="FFFFFF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700" dirty="0" smtClean="0">
                <a:solidFill>
                  <a:schemeClr val="tx2"/>
                </a:solidFill>
              </a:rPr>
              <a:t>ПО, версия</a:t>
            </a:r>
          </a:p>
        </p:txBody>
      </p:sp>
      <p:pic>
        <p:nvPicPr>
          <p:cNvPr id="81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43414" y="5805264"/>
            <a:ext cx="208805" cy="17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6" name="Прямоугольник 125"/>
          <p:cNvSpPr>
            <a:spLocks noChangeArrowheads="1"/>
          </p:cNvSpPr>
          <p:nvPr/>
        </p:nvSpPr>
        <p:spPr bwMode="auto">
          <a:xfrm rot="21587340">
            <a:off x="3102046" y="2931097"/>
            <a:ext cx="3342162" cy="57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" dirty="0" smtClean="0">
                <a:latin typeface="Calibri" pitchFamily="34" charset="0"/>
              </a:rPr>
              <a:t>Описание действия, через какое ПО/оборудование оно осуществляется. Описание данных ,над которым осуществляется действие. Описание события, инициирующего действие (вручную, по расписанию, иное)</a:t>
            </a:r>
            <a:r>
              <a:rPr lang="en-US" sz="600" dirty="0" smtClean="0">
                <a:latin typeface="Calibri" pitchFamily="34" charset="0"/>
              </a:rPr>
              <a:t/>
            </a:r>
            <a:br>
              <a:rPr lang="en-US" sz="600" dirty="0" smtClean="0">
                <a:latin typeface="Calibri" pitchFamily="34" charset="0"/>
              </a:rPr>
            </a:br>
            <a:r>
              <a:rPr lang="ru-RU" sz="600" dirty="0">
                <a:latin typeface="Calibri" pitchFamily="34" charset="0"/>
              </a:rPr>
              <a:t>Пример: </a:t>
            </a:r>
            <a:r>
              <a:rPr lang="ru-RU" sz="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Загрузка </a:t>
            </a:r>
            <a:r>
              <a:rPr lang="ru-RU" sz="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образовательных программ из интеграционную шину АСАВ </a:t>
            </a:r>
            <a:r>
              <a:rPr lang="en-US" sz="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INTEGRA</a:t>
            </a:r>
            <a:r>
              <a:rPr lang="ru-RU" sz="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~ </a:t>
            </a:r>
            <a:r>
              <a:rPr lang="ru-RU" sz="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автоматически, ежесуточно в 01:20</a:t>
            </a:r>
            <a:endParaRPr lang="ru-RU" sz="6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87" name="Прямая со стрелкой 86"/>
          <p:cNvCxnSpPr/>
          <p:nvPr/>
        </p:nvCxnSpPr>
        <p:spPr bwMode="auto">
          <a:xfrm flipH="1">
            <a:off x="3147144" y="3467414"/>
            <a:ext cx="3153048" cy="8194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 bwMode="auto">
          <a:xfrm>
            <a:off x="3173958" y="3533169"/>
            <a:ext cx="3126234" cy="1961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Прямоугольник 65"/>
          <p:cNvSpPr>
            <a:spLocks noChangeArrowheads="1"/>
          </p:cNvSpPr>
          <p:nvPr/>
        </p:nvSpPr>
        <p:spPr bwMode="auto">
          <a:xfrm rot="21587340">
            <a:off x="3119821" y="3506995"/>
            <a:ext cx="325209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" dirty="0">
                <a:latin typeface="Calibri" pitchFamily="34" charset="0"/>
              </a:rPr>
              <a:t>Описание действия, через какое ПО/оборудование оно осуществляется. Описание данных ,над которым осуществляется действие. Описание события, инициирующего действие (вручную, по расписанию, иное</a:t>
            </a:r>
            <a:r>
              <a:rPr lang="ru-RU" sz="600" dirty="0" smtClean="0">
                <a:latin typeface="Calibri" pitchFamily="34" charset="0"/>
              </a:rPr>
              <a:t>)</a:t>
            </a:r>
          </a:p>
          <a:p>
            <a:r>
              <a:rPr lang="ru-RU" sz="600" dirty="0">
                <a:latin typeface="Calibri" pitchFamily="34" charset="0"/>
              </a:rPr>
              <a:t>Пример: </a:t>
            </a:r>
            <a:r>
              <a:rPr lang="ru-RU" sz="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Информация о загруженных образовательных программах </a:t>
            </a:r>
            <a:r>
              <a:rPr lang="en-US" sz="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~ </a:t>
            </a:r>
            <a:r>
              <a:rPr lang="ru-RU" sz="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по запросу пользователя</a:t>
            </a:r>
            <a:endParaRPr lang="ru-RU" sz="6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91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75856" y="4337761"/>
            <a:ext cx="20002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" name="TextBox 91"/>
          <p:cNvSpPr txBox="1"/>
          <p:nvPr/>
        </p:nvSpPr>
        <p:spPr>
          <a:xfrm>
            <a:off x="4073539" y="4293096"/>
            <a:ext cx="36409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- Шифрование хранимых или передаваемых данных</a:t>
            </a:r>
            <a:endParaRPr lang="ru-RU" sz="1200" dirty="0"/>
          </a:p>
        </p:txBody>
      </p:sp>
      <p:pic>
        <p:nvPicPr>
          <p:cNvPr id="93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75856" y="4873939"/>
            <a:ext cx="2286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" name="TextBox 93"/>
          <p:cNvSpPr txBox="1"/>
          <p:nvPr/>
        </p:nvSpPr>
        <p:spPr>
          <a:xfrm>
            <a:off x="4080685" y="4869160"/>
            <a:ext cx="15076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- Цифровая подпись</a:t>
            </a:r>
            <a:endParaRPr lang="ru-RU" sz="12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5373216"/>
            <a:ext cx="362457" cy="36245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5" name="TextBox 94"/>
          <p:cNvSpPr txBox="1"/>
          <p:nvPr/>
        </p:nvSpPr>
        <p:spPr>
          <a:xfrm>
            <a:off x="4134101" y="5389679"/>
            <a:ext cx="21289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- Двухфакторная авторизация</a:t>
            </a:r>
            <a:endParaRPr lang="ru-RU" sz="1200" dirty="0"/>
          </a:p>
        </p:txBody>
      </p:sp>
      <p:sp>
        <p:nvSpPr>
          <p:cNvPr id="102" name="TextBox 101"/>
          <p:cNvSpPr txBox="1"/>
          <p:nvPr/>
        </p:nvSpPr>
        <p:spPr>
          <a:xfrm>
            <a:off x="6445254" y="3284984"/>
            <a:ext cx="23729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- Направление передачи данных</a:t>
            </a:r>
            <a:endParaRPr lang="ru-RU" sz="1200" dirty="0"/>
          </a:p>
        </p:txBody>
      </p:sp>
      <p:sp>
        <p:nvSpPr>
          <p:cNvPr id="103" name="Облако 102"/>
          <p:cNvSpPr/>
          <p:nvPr/>
        </p:nvSpPr>
        <p:spPr>
          <a:xfrm>
            <a:off x="3203848" y="6182359"/>
            <a:ext cx="2376488" cy="431800"/>
          </a:xfrm>
          <a:prstGeom prst="cloud">
            <a:avLst/>
          </a:prstGeom>
          <a:solidFill>
            <a:schemeClr val="accent1">
              <a:alpha val="53000"/>
            </a:schemeClr>
          </a:solidFill>
          <a:ln>
            <a:solidFill>
              <a:schemeClr val="accent1">
                <a:shade val="50000"/>
                <a:alpha val="6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FFFFFF"/>
                </a:solidFill>
              </a:rPr>
              <a:t>Интернет</a:t>
            </a:r>
          </a:p>
        </p:txBody>
      </p:sp>
      <p:cxnSp>
        <p:nvCxnSpPr>
          <p:cNvPr id="104" name="Прямая со стрелкой 103"/>
          <p:cNvCxnSpPr/>
          <p:nvPr/>
        </p:nvCxnSpPr>
        <p:spPr bwMode="auto">
          <a:xfrm>
            <a:off x="2987824" y="6392533"/>
            <a:ext cx="3126234" cy="1961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60"/>
          <p:cNvSpPr txBox="1">
            <a:spLocks noChangeArrowheads="1"/>
          </p:cNvSpPr>
          <p:nvPr/>
        </p:nvSpPr>
        <p:spPr bwMode="auto">
          <a:xfrm rot="19834017">
            <a:off x="579655" y="576657"/>
            <a:ext cx="88357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 dirty="0" smtClean="0">
                <a:latin typeface="Calibri" pitchFamily="34" charset="0"/>
              </a:rPr>
              <a:t>Название ИС</a:t>
            </a:r>
            <a:endParaRPr lang="ru-RU" sz="1000" dirty="0">
              <a:latin typeface="Calibri" pitchFamily="34" charset="0"/>
            </a:endParaRPr>
          </a:p>
        </p:txBody>
      </p:sp>
      <p:sp>
        <p:nvSpPr>
          <p:cNvPr id="106" name="TextBox 60"/>
          <p:cNvSpPr txBox="1">
            <a:spLocks noChangeArrowheads="1"/>
          </p:cNvSpPr>
          <p:nvPr/>
        </p:nvSpPr>
        <p:spPr bwMode="auto">
          <a:xfrm rot="19834017">
            <a:off x="595901" y="2133920"/>
            <a:ext cx="88357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 dirty="0" smtClean="0">
                <a:latin typeface="Calibri" pitchFamily="34" charset="0"/>
              </a:rPr>
              <a:t>Название ИС</a:t>
            </a:r>
            <a:endParaRPr lang="ru-RU" sz="1000" dirty="0">
              <a:latin typeface="Calibri" pitchFamily="34" charset="0"/>
            </a:endParaRPr>
          </a:p>
        </p:txBody>
      </p:sp>
      <p:sp>
        <p:nvSpPr>
          <p:cNvPr id="107" name="TextBox 60"/>
          <p:cNvSpPr txBox="1">
            <a:spLocks noChangeArrowheads="1"/>
          </p:cNvSpPr>
          <p:nvPr/>
        </p:nvSpPr>
        <p:spPr bwMode="auto">
          <a:xfrm rot="19834017">
            <a:off x="448379" y="3902672"/>
            <a:ext cx="88357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 dirty="0" smtClean="0">
                <a:latin typeface="Calibri" pitchFamily="34" charset="0"/>
              </a:rPr>
              <a:t>Название ИС</a:t>
            </a:r>
            <a:endParaRPr lang="ru-RU" sz="1000" dirty="0">
              <a:latin typeface="Calibri" pitchFamily="34" charset="0"/>
            </a:endParaRPr>
          </a:p>
        </p:txBody>
      </p:sp>
      <p:sp>
        <p:nvSpPr>
          <p:cNvPr id="108" name="TextBox 60"/>
          <p:cNvSpPr txBox="1">
            <a:spLocks noChangeArrowheads="1"/>
          </p:cNvSpPr>
          <p:nvPr/>
        </p:nvSpPr>
        <p:spPr bwMode="auto">
          <a:xfrm rot="19834017">
            <a:off x="529830" y="5469536"/>
            <a:ext cx="88357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 dirty="0" smtClean="0">
                <a:latin typeface="Calibri" pitchFamily="34" charset="0"/>
              </a:rPr>
              <a:t>Название ИС</a:t>
            </a:r>
            <a:endParaRPr lang="ru-RU" sz="1000" dirty="0">
              <a:latin typeface="Calibri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6426130" y="6254033"/>
            <a:ext cx="25383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- передача данных через интернет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7524328" y="332656"/>
            <a:ext cx="1050461" cy="1584177"/>
            <a:chOff x="3131840" y="1681280"/>
            <a:chExt cx="1050461" cy="1171656"/>
          </a:xfrm>
        </p:grpSpPr>
        <p:pic>
          <p:nvPicPr>
            <p:cNvPr id="26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66525" y="2167711"/>
              <a:ext cx="862114" cy="4988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" name="Скругленный прямоугольник 27"/>
            <p:cNvSpPr/>
            <p:nvPr/>
          </p:nvSpPr>
          <p:spPr>
            <a:xfrm>
              <a:off x="3131840" y="1681280"/>
              <a:ext cx="996799" cy="486431"/>
            </a:xfrm>
            <a:prstGeom prst="roundRect">
              <a:avLst/>
            </a:prstGeom>
            <a:solidFill>
              <a:srgbClr val="FFFF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sz="700" dirty="0" smtClean="0">
                  <a:solidFill>
                    <a:schemeClr val="tx2"/>
                  </a:solidFill>
                </a:rPr>
                <a:t>ПО:</a:t>
              </a:r>
              <a:endParaRPr lang="en-US" sz="700" dirty="0" smtClean="0">
                <a:solidFill>
                  <a:schemeClr val="tx2"/>
                </a:solidFill>
              </a:endParaRPr>
            </a:p>
            <a:p>
              <a:pPr algn="ctr"/>
              <a:r>
                <a:rPr lang="en-US" sz="700" dirty="0" smtClean="0">
                  <a:solidFill>
                    <a:schemeClr val="tx2"/>
                  </a:solidFill>
                </a:rPr>
                <a:t>Windows</a:t>
              </a:r>
              <a:r>
                <a:rPr lang="ru-RU" sz="700" dirty="0" smtClean="0">
                  <a:solidFill>
                    <a:schemeClr val="tx2"/>
                  </a:solidFill>
                </a:rPr>
                <a:t>, </a:t>
              </a:r>
              <a:r>
                <a:rPr lang="en-US" sz="700" dirty="0">
                  <a:solidFill>
                    <a:schemeClr val="tx2"/>
                  </a:solidFill>
                </a:rPr>
                <a:t>Java</a:t>
              </a:r>
              <a:r>
                <a:rPr lang="ru-RU" sz="700" dirty="0">
                  <a:solidFill>
                    <a:schemeClr val="tx2"/>
                  </a:solidFill>
                </a:rPr>
                <a:t>, </a:t>
              </a:r>
            </a:p>
            <a:p>
              <a:pPr algn="ctr"/>
              <a:r>
                <a:rPr lang="ru-RU" sz="700" dirty="0" err="1">
                  <a:solidFill>
                    <a:schemeClr val="tx2"/>
                  </a:solidFill>
                </a:rPr>
                <a:t>КриптоПро</a:t>
              </a:r>
              <a:r>
                <a:rPr lang="ru-RU" sz="700" dirty="0">
                  <a:solidFill>
                    <a:schemeClr val="tx2"/>
                  </a:solidFill>
                </a:rPr>
                <a:t> </a:t>
              </a:r>
              <a:r>
                <a:rPr lang="en-US" sz="700" dirty="0">
                  <a:solidFill>
                    <a:schemeClr val="tx2"/>
                  </a:solidFill>
                </a:rPr>
                <a:t>CSP</a:t>
              </a:r>
              <a:r>
                <a:rPr lang="ru-RU" sz="700" dirty="0">
                  <a:solidFill>
                    <a:schemeClr val="tx2"/>
                  </a:solidFill>
                </a:rPr>
                <a:t>,</a:t>
              </a:r>
            </a:p>
            <a:p>
              <a:pPr algn="ctr"/>
              <a:r>
                <a:rPr lang="ru-RU" sz="700" dirty="0">
                  <a:solidFill>
                    <a:schemeClr val="tx2"/>
                  </a:solidFill>
                </a:rPr>
                <a:t>СБиС плагин</a:t>
              </a:r>
            </a:p>
            <a:p>
              <a:pPr algn="ctr"/>
              <a:endParaRPr lang="ru-RU" sz="700" dirty="0" smtClean="0">
                <a:solidFill>
                  <a:srgbClr val="FF0000"/>
                </a:solidFill>
              </a:endParaRPr>
            </a:p>
          </p:txBody>
        </p:sp>
        <p:sp>
          <p:nvSpPr>
            <p:cNvPr id="29" name="Скругленный прямоугольник 28"/>
            <p:cNvSpPr/>
            <p:nvPr/>
          </p:nvSpPr>
          <p:spPr>
            <a:xfrm>
              <a:off x="3203848" y="2636912"/>
              <a:ext cx="978453" cy="216024"/>
            </a:xfrm>
            <a:prstGeom prst="roundRect">
              <a:avLst/>
            </a:prstGeom>
            <a:solidFill>
              <a:srgbClr val="FFFF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700" dirty="0" smtClean="0">
                  <a:solidFill>
                    <a:schemeClr val="tx2"/>
                  </a:solidFill>
                </a:rPr>
                <a:t>Имя ПК:</a:t>
              </a:r>
              <a:endParaRPr lang="ru-RU" sz="700" dirty="0">
                <a:solidFill>
                  <a:schemeClr val="tx2"/>
                </a:solidFill>
              </a:endParaRPr>
            </a:p>
            <a:p>
              <a:pPr algn="ctr"/>
              <a:r>
                <a:rPr lang="ru-RU" sz="700" dirty="0">
                  <a:solidFill>
                    <a:schemeClr val="tx2"/>
                  </a:solidFill>
                </a:rPr>
                <a:t>ПК пользователя</a:t>
              </a:r>
            </a:p>
          </p:txBody>
        </p:sp>
      </p:grpSp>
      <p:grpSp>
        <p:nvGrpSpPr>
          <p:cNvPr id="55" name="Группа 75"/>
          <p:cNvGrpSpPr/>
          <p:nvPr/>
        </p:nvGrpSpPr>
        <p:grpSpPr>
          <a:xfrm>
            <a:off x="4008748" y="2214967"/>
            <a:ext cx="1139316" cy="1224136"/>
            <a:chOff x="611560" y="980728"/>
            <a:chExt cx="1139316" cy="1224136"/>
          </a:xfrm>
        </p:grpSpPr>
        <p:grpSp>
          <p:nvGrpSpPr>
            <p:cNvPr id="58" name="Группа 69"/>
            <p:cNvGrpSpPr/>
            <p:nvPr/>
          </p:nvGrpSpPr>
          <p:grpSpPr>
            <a:xfrm>
              <a:off x="611560" y="980728"/>
              <a:ext cx="864096" cy="980979"/>
              <a:chOff x="1979712" y="980728"/>
              <a:chExt cx="864096" cy="980979"/>
            </a:xfrm>
          </p:grpSpPr>
          <p:pic>
            <p:nvPicPr>
              <p:cNvPr id="60" name="Picture 2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79712" y="980728"/>
                <a:ext cx="864096" cy="9809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" name="Овал 60"/>
              <p:cNvSpPr/>
              <p:nvPr/>
            </p:nvSpPr>
            <p:spPr>
              <a:xfrm>
                <a:off x="2411760" y="1700808"/>
                <a:ext cx="216024" cy="216024"/>
              </a:xfrm>
              <a:prstGeom prst="ellipse">
                <a:avLst/>
              </a:prstGeom>
              <a:gradFill flip="none" rotWithShape="1"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2700000" scaled="1"/>
                <a:tileRect/>
              </a:gradFill>
              <a:ln w="15875"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 extrusionH="76200">
                <a:bevelT w="6350"/>
                <a:bevelB w="6350"/>
                <a:extrusionClr>
                  <a:schemeClr val="tx2">
                    <a:lumMod val="60000"/>
                    <a:lumOff val="40000"/>
                  </a:schemeClr>
                </a:extrusion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9" name="Скругленный прямоугольник 58"/>
            <p:cNvSpPr/>
            <p:nvPr/>
          </p:nvSpPr>
          <p:spPr>
            <a:xfrm>
              <a:off x="611560" y="1988840"/>
              <a:ext cx="1139316" cy="216024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Server name</a:t>
              </a:r>
              <a:r>
                <a:rPr lang="ru-RU" sz="800" dirty="0">
                  <a:solidFill>
                    <a:schemeClr val="tx2"/>
                  </a:solidFill>
                </a:rPr>
                <a:t>:</a:t>
              </a:r>
            </a:p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https://online.sbis.ru</a:t>
              </a:r>
              <a:endParaRPr lang="ru-RU" sz="800" dirty="0">
                <a:solidFill>
                  <a:schemeClr val="tx2"/>
                </a:solidFill>
              </a:endParaRPr>
            </a:p>
          </p:txBody>
        </p:sp>
      </p:grpSp>
      <p:sp>
        <p:nvSpPr>
          <p:cNvPr id="86" name="Прямоугольник 125"/>
          <p:cNvSpPr>
            <a:spLocks noChangeArrowheads="1"/>
          </p:cNvSpPr>
          <p:nvPr/>
        </p:nvSpPr>
        <p:spPr bwMode="auto">
          <a:xfrm rot="19686041">
            <a:off x="5121102" y="2151132"/>
            <a:ext cx="230223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600" dirty="0">
                <a:solidFill>
                  <a:schemeClr val="tx2"/>
                </a:solidFill>
              </a:rPr>
              <a:t>Печать документов из системы</a:t>
            </a:r>
            <a:r>
              <a:rPr lang="en-US" sz="600" dirty="0">
                <a:solidFill>
                  <a:schemeClr val="tx2"/>
                </a:solidFill>
              </a:rPr>
              <a:t> ~</a:t>
            </a:r>
            <a:r>
              <a:rPr lang="ru-RU" sz="600" dirty="0">
                <a:solidFill>
                  <a:schemeClr val="tx2"/>
                </a:solidFill>
              </a:rPr>
              <a:t>по запросу пользователя </a:t>
            </a:r>
          </a:p>
        </p:txBody>
      </p:sp>
      <p:sp>
        <p:nvSpPr>
          <p:cNvPr id="103" name="Облако 102"/>
          <p:cNvSpPr/>
          <p:nvPr/>
        </p:nvSpPr>
        <p:spPr>
          <a:xfrm rot="19822951">
            <a:off x="1513547" y="3543747"/>
            <a:ext cx="2376488" cy="431800"/>
          </a:xfrm>
          <a:prstGeom prst="cloud">
            <a:avLst/>
          </a:prstGeom>
          <a:solidFill>
            <a:schemeClr val="accent1">
              <a:alpha val="53000"/>
            </a:schemeClr>
          </a:solidFill>
          <a:ln>
            <a:solidFill>
              <a:schemeClr val="accent1">
                <a:shade val="50000"/>
                <a:alpha val="6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FFFFFF"/>
                </a:solidFill>
              </a:rPr>
              <a:t>Интернет</a:t>
            </a:r>
          </a:p>
        </p:txBody>
      </p:sp>
      <p:sp>
        <p:nvSpPr>
          <p:cNvPr id="107" name="TextBox 60"/>
          <p:cNvSpPr txBox="1">
            <a:spLocks noChangeArrowheads="1"/>
          </p:cNvSpPr>
          <p:nvPr/>
        </p:nvSpPr>
        <p:spPr bwMode="auto">
          <a:xfrm rot="19834017">
            <a:off x="4313928" y="2593275"/>
            <a:ext cx="47320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 dirty="0" smtClean="0">
                <a:latin typeface="Calibri" pitchFamily="34" charset="0"/>
              </a:rPr>
              <a:t>СБИС</a:t>
            </a:r>
            <a:endParaRPr lang="ru-RU" sz="1000" dirty="0">
              <a:latin typeface="Calibri" pitchFamily="34" charset="0"/>
            </a:endParaRPr>
          </a:p>
        </p:txBody>
      </p:sp>
      <p:sp>
        <p:nvSpPr>
          <p:cNvPr id="56" name="Облако 55"/>
          <p:cNvSpPr/>
          <p:nvPr/>
        </p:nvSpPr>
        <p:spPr>
          <a:xfrm rot="19788460">
            <a:off x="5164452" y="1558637"/>
            <a:ext cx="2376488" cy="431800"/>
          </a:xfrm>
          <a:prstGeom prst="cloud">
            <a:avLst/>
          </a:prstGeom>
          <a:solidFill>
            <a:schemeClr val="accent1">
              <a:alpha val="53000"/>
            </a:schemeClr>
          </a:solidFill>
          <a:ln>
            <a:solidFill>
              <a:schemeClr val="accent1">
                <a:shade val="50000"/>
                <a:alpha val="6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FFFFFF"/>
                </a:solidFill>
              </a:rPr>
              <a:t>Интернет</a:t>
            </a:r>
          </a:p>
        </p:txBody>
      </p:sp>
      <p:pic>
        <p:nvPicPr>
          <p:cNvPr id="6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47280" y="2320876"/>
            <a:ext cx="20002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43192" y="2033915"/>
            <a:ext cx="2286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8" name="Прямая со стрелкой 67"/>
          <p:cNvCxnSpPr/>
          <p:nvPr/>
        </p:nvCxnSpPr>
        <p:spPr bwMode="auto">
          <a:xfrm flipH="1">
            <a:off x="5001673" y="1020567"/>
            <a:ext cx="2486650" cy="1562254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 bwMode="auto">
          <a:xfrm flipV="1">
            <a:off x="5023759" y="1062360"/>
            <a:ext cx="2536572" cy="1571689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Прямоугольник 125"/>
          <p:cNvSpPr>
            <a:spLocks noChangeArrowheads="1"/>
          </p:cNvSpPr>
          <p:nvPr/>
        </p:nvSpPr>
        <p:spPr bwMode="auto">
          <a:xfrm rot="19686041">
            <a:off x="4636623" y="1339736"/>
            <a:ext cx="30347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600" dirty="0">
                <a:solidFill>
                  <a:schemeClr val="tx2"/>
                </a:solidFill>
              </a:rPr>
              <a:t>Загрузка в систему подписанных документов (договоров, актов,..), сканов документов </a:t>
            </a:r>
            <a:r>
              <a:rPr lang="en-US" sz="600" dirty="0">
                <a:solidFill>
                  <a:schemeClr val="tx2"/>
                </a:solidFill>
              </a:rPr>
              <a:t>~</a:t>
            </a:r>
            <a:r>
              <a:rPr lang="ru-RU" sz="600" dirty="0">
                <a:solidFill>
                  <a:schemeClr val="tx2"/>
                </a:solidFill>
              </a:rPr>
              <a:t>по запросу пользователя </a:t>
            </a:r>
          </a:p>
        </p:txBody>
      </p:sp>
      <p:grpSp>
        <p:nvGrpSpPr>
          <p:cNvPr id="73" name="Группа 72"/>
          <p:cNvGrpSpPr/>
          <p:nvPr/>
        </p:nvGrpSpPr>
        <p:grpSpPr>
          <a:xfrm>
            <a:off x="379608" y="3501238"/>
            <a:ext cx="1030442" cy="1761521"/>
            <a:chOff x="3151859" y="1700808"/>
            <a:chExt cx="1030442" cy="1258914"/>
          </a:xfrm>
        </p:grpSpPr>
        <p:pic>
          <p:nvPicPr>
            <p:cNvPr id="74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66525" y="2112342"/>
              <a:ext cx="862114" cy="554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6" name="Скругленный прямоугольник 75"/>
            <p:cNvSpPr/>
            <p:nvPr/>
          </p:nvSpPr>
          <p:spPr>
            <a:xfrm>
              <a:off x="3151859" y="1700808"/>
              <a:ext cx="996799" cy="411534"/>
            </a:xfrm>
            <a:prstGeom prst="roundRect">
              <a:avLst/>
            </a:prstGeom>
            <a:solidFill>
              <a:srgbClr val="FFFF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sz="700" dirty="0" smtClean="0">
                  <a:solidFill>
                    <a:schemeClr val="tx2"/>
                  </a:solidFill>
                </a:rPr>
                <a:t>ПО</a:t>
              </a:r>
              <a:r>
                <a:rPr lang="ru-RU" sz="700" dirty="0">
                  <a:solidFill>
                    <a:schemeClr val="tx2"/>
                  </a:solidFill>
                </a:rPr>
                <a:t>:</a:t>
              </a:r>
              <a:endParaRPr lang="en-US" sz="700" dirty="0" smtClean="0">
                <a:solidFill>
                  <a:schemeClr val="tx2"/>
                </a:solidFill>
              </a:endParaRPr>
            </a:p>
            <a:p>
              <a:pPr algn="ctr"/>
              <a:r>
                <a:rPr lang="en-US" sz="700" dirty="0" smtClean="0">
                  <a:solidFill>
                    <a:schemeClr val="tx2"/>
                  </a:solidFill>
                </a:rPr>
                <a:t>Windows</a:t>
              </a:r>
              <a:r>
                <a:rPr lang="ru-RU" sz="700" dirty="0" smtClean="0">
                  <a:solidFill>
                    <a:schemeClr val="tx2"/>
                  </a:solidFill>
                </a:rPr>
                <a:t>, </a:t>
              </a:r>
              <a:r>
                <a:rPr lang="en-US" sz="700" dirty="0">
                  <a:solidFill>
                    <a:schemeClr val="tx2"/>
                  </a:solidFill>
                </a:rPr>
                <a:t>Java, </a:t>
              </a:r>
              <a:endParaRPr lang="ru-RU" sz="700" dirty="0">
                <a:solidFill>
                  <a:schemeClr val="tx2"/>
                </a:solidFill>
              </a:endParaRPr>
            </a:p>
            <a:p>
              <a:pPr algn="ctr"/>
              <a:r>
                <a:rPr lang="ru-RU" sz="700" dirty="0" err="1">
                  <a:solidFill>
                    <a:schemeClr val="tx2"/>
                  </a:solidFill>
                </a:rPr>
                <a:t>КриптоПро</a:t>
              </a:r>
              <a:r>
                <a:rPr lang="ru-RU" sz="700" dirty="0">
                  <a:solidFill>
                    <a:schemeClr val="tx2"/>
                  </a:solidFill>
                </a:rPr>
                <a:t> </a:t>
              </a:r>
              <a:r>
                <a:rPr lang="en-US" sz="700" dirty="0">
                  <a:solidFill>
                    <a:schemeClr val="tx2"/>
                  </a:solidFill>
                </a:rPr>
                <a:t>CSP</a:t>
              </a:r>
              <a:r>
                <a:rPr lang="ru-RU" sz="700" dirty="0">
                  <a:solidFill>
                    <a:schemeClr val="tx2"/>
                  </a:solidFill>
                </a:rPr>
                <a:t>,</a:t>
              </a:r>
            </a:p>
            <a:p>
              <a:pPr algn="ctr"/>
              <a:r>
                <a:rPr lang="ru-RU" sz="700" dirty="0">
                  <a:solidFill>
                    <a:schemeClr val="tx2"/>
                  </a:solidFill>
                </a:rPr>
                <a:t>СБиС плагин</a:t>
              </a:r>
            </a:p>
          </p:txBody>
        </p:sp>
        <p:sp>
          <p:nvSpPr>
            <p:cNvPr id="78" name="Скругленный прямоугольник 77"/>
            <p:cNvSpPr/>
            <p:nvPr/>
          </p:nvSpPr>
          <p:spPr>
            <a:xfrm>
              <a:off x="3203848" y="2636912"/>
              <a:ext cx="978453" cy="322810"/>
            </a:xfrm>
            <a:prstGeom prst="roundRect">
              <a:avLst/>
            </a:prstGeom>
            <a:solidFill>
              <a:srgbClr val="FFFF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700" dirty="0" smtClean="0">
                  <a:solidFill>
                    <a:schemeClr val="tx2"/>
                  </a:solidFill>
                </a:rPr>
                <a:t>Имя ПК:</a:t>
              </a:r>
              <a:endParaRPr lang="ru-RU" sz="700" dirty="0">
                <a:solidFill>
                  <a:schemeClr val="tx2"/>
                </a:solidFill>
              </a:endParaRPr>
            </a:p>
            <a:p>
              <a:pPr algn="ctr"/>
              <a:r>
                <a:rPr lang="ru-RU" sz="700" dirty="0">
                  <a:solidFill>
                    <a:schemeClr val="tx2"/>
                  </a:solidFill>
                </a:rPr>
                <a:t>ПК сотрудника </a:t>
              </a:r>
            </a:p>
            <a:p>
              <a:pPr algn="ctr"/>
              <a:r>
                <a:rPr lang="ru-RU" sz="700" dirty="0">
                  <a:solidFill>
                    <a:schemeClr val="tx2"/>
                  </a:solidFill>
                </a:rPr>
                <a:t>НИУ ВШЭ</a:t>
              </a:r>
            </a:p>
          </p:txBody>
        </p:sp>
      </p:grpSp>
      <p:pic>
        <p:nvPicPr>
          <p:cNvPr id="8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337" y="5661248"/>
            <a:ext cx="20002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1050" y="5345854"/>
            <a:ext cx="2286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" name="Прямоугольник 125"/>
          <p:cNvSpPr>
            <a:spLocks noChangeArrowheads="1"/>
          </p:cNvSpPr>
          <p:nvPr/>
        </p:nvSpPr>
        <p:spPr bwMode="auto">
          <a:xfrm rot="19686041">
            <a:off x="1542867" y="3882528"/>
            <a:ext cx="28858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600" dirty="0">
                <a:solidFill>
                  <a:schemeClr val="tx2"/>
                </a:solidFill>
              </a:rPr>
              <a:t>Загрузка в систему проектов документов в виде файлов (договоров, актов,..), сканов документов </a:t>
            </a:r>
            <a:r>
              <a:rPr lang="en-US" sz="600" dirty="0">
                <a:solidFill>
                  <a:schemeClr val="tx2"/>
                </a:solidFill>
              </a:rPr>
              <a:t>~</a:t>
            </a:r>
            <a:r>
              <a:rPr lang="ru-RU" sz="600" dirty="0">
                <a:solidFill>
                  <a:schemeClr val="tx2"/>
                </a:solidFill>
              </a:rPr>
              <a:t>по запросу пользователя </a:t>
            </a:r>
          </a:p>
        </p:txBody>
      </p:sp>
      <p:cxnSp>
        <p:nvCxnSpPr>
          <p:cNvPr id="85" name="Прямая со стрелкой 84"/>
          <p:cNvCxnSpPr/>
          <p:nvPr/>
        </p:nvCxnSpPr>
        <p:spPr bwMode="auto">
          <a:xfrm flipH="1">
            <a:off x="1460390" y="2883151"/>
            <a:ext cx="2486650" cy="1562254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/>
          <p:nvPr/>
        </p:nvCxnSpPr>
        <p:spPr bwMode="auto">
          <a:xfrm flipV="1">
            <a:off x="1482476" y="2924944"/>
            <a:ext cx="2536572" cy="1571689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44515" y="3759647"/>
            <a:ext cx="20002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30227" y="3501238"/>
            <a:ext cx="2286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411760" y="209289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Архитектурная схема системы защищенного документооборота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4289579" y="3710788"/>
            <a:ext cx="20826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- </a:t>
            </a:r>
            <a:r>
              <a:rPr lang="ru-RU" sz="1000" dirty="0"/>
              <a:t>алгоритмом шифрования </a:t>
            </a:r>
            <a:r>
              <a:rPr lang="en-US" sz="1000" dirty="0"/>
              <a:t>SHA256</a:t>
            </a:r>
            <a:endParaRPr lang="ru-RU" sz="1000" dirty="0"/>
          </a:p>
        </p:txBody>
      </p:sp>
      <p:sp>
        <p:nvSpPr>
          <p:cNvPr id="34" name="Прямоугольник 125"/>
          <p:cNvSpPr>
            <a:spLocks noChangeArrowheads="1"/>
          </p:cNvSpPr>
          <p:nvPr/>
        </p:nvSpPr>
        <p:spPr bwMode="auto">
          <a:xfrm rot="19686041">
            <a:off x="1258924" y="3162449"/>
            <a:ext cx="28858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600" dirty="0">
                <a:solidFill>
                  <a:schemeClr val="tx2"/>
                </a:solidFill>
              </a:rPr>
              <a:t>Просмотр и сохранение подписанных документов в виде файлов (договоров, актов,..), сканов документов </a:t>
            </a:r>
            <a:r>
              <a:rPr lang="en-US" sz="600" dirty="0">
                <a:solidFill>
                  <a:schemeClr val="tx2"/>
                </a:solidFill>
              </a:rPr>
              <a:t>~</a:t>
            </a:r>
            <a:r>
              <a:rPr lang="ru-RU" sz="600" dirty="0">
                <a:solidFill>
                  <a:schemeClr val="tx2"/>
                </a:solidFill>
              </a:rPr>
              <a:t>по запросу пользователя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971600" y="5615052"/>
            <a:ext cx="20826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- </a:t>
            </a:r>
            <a:r>
              <a:rPr lang="ru-RU" sz="1000" dirty="0"/>
              <a:t>алгоритмом шифрования </a:t>
            </a:r>
            <a:r>
              <a:rPr lang="en-US" sz="1000" dirty="0"/>
              <a:t>SHA256</a:t>
            </a:r>
            <a:endParaRPr lang="ru-RU" sz="1000" dirty="0"/>
          </a:p>
        </p:txBody>
      </p:sp>
      <p:sp>
        <p:nvSpPr>
          <p:cNvPr id="38" name="TextBox 37"/>
          <p:cNvSpPr txBox="1"/>
          <p:nvPr/>
        </p:nvSpPr>
        <p:spPr>
          <a:xfrm>
            <a:off x="7871792" y="2298938"/>
            <a:ext cx="10562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- </a:t>
            </a:r>
            <a:r>
              <a:rPr lang="ru-RU" sz="1000" dirty="0"/>
              <a:t>алгоритмом шифрования </a:t>
            </a:r>
            <a:r>
              <a:rPr lang="en-US" sz="1000" dirty="0"/>
              <a:t>SHA256</a:t>
            </a:r>
            <a:endParaRPr lang="ru-RU" sz="1000" dirty="0"/>
          </a:p>
        </p:txBody>
      </p:sp>
      <p:sp>
        <p:nvSpPr>
          <p:cNvPr id="39" name="TextBox 38"/>
          <p:cNvSpPr txBox="1"/>
          <p:nvPr/>
        </p:nvSpPr>
        <p:spPr>
          <a:xfrm>
            <a:off x="948322" y="5327518"/>
            <a:ext cx="12875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- цифровая подпись</a:t>
            </a:r>
            <a:endParaRPr lang="ru-RU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332656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ПРИМЕР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283968" y="3482902"/>
            <a:ext cx="12875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- цифровая подпись</a:t>
            </a:r>
            <a:endParaRPr lang="ru-RU" sz="1000" dirty="0"/>
          </a:p>
        </p:txBody>
      </p:sp>
      <p:sp>
        <p:nvSpPr>
          <p:cNvPr id="42" name="TextBox 41"/>
          <p:cNvSpPr txBox="1"/>
          <p:nvPr/>
        </p:nvSpPr>
        <p:spPr>
          <a:xfrm>
            <a:off x="7876748" y="2015579"/>
            <a:ext cx="12875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- цифровая подпись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134451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1018</TotalTime>
  <Words>330</Words>
  <Application>Microsoft Office PowerPoint</Application>
  <PresentationFormat>Экран (4:3)</PresentationFormat>
  <Paragraphs>77</Paragraphs>
  <Slides>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Путов Алексей Борисович</dc:creator>
  <cp:lastModifiedBy>Путов</cp:lastModifiedBy>
  <cp:revision>88</cp:revision>
  <dcterms:created xsi:type="dcterms:W3CDTF">2013-04-24T06:45:07Z</dcterms:created>
  <dcterms:modified xsi:type="dcterms:W3CDTF">2018-02-06T16:13:56Z</dcterms:modified>
</cp:coreProperties>
</file>